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83" r:id="rId6"/>
    <p:sldId id="285" r:id="rId7"/>
    <p:sldId id="286" r:id="rId8"/>
    <p:sldId id="284" r:id="rId9"/>
    <p:sldId id="260" r:id="rId10"/>
    <p:sldId id="287" r:id="rId11"/>
    <p:sldId id="288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9" r:id="rId29"/>
    <p:sldId id="291" r:id="rId30"/>
    <p:sldId id="292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68BC-436B-489C-A7C3-B490CA800082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3FF-66A7-4887-A33D-D5AD3572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4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68BC-436B-489C-A7C3-B490CA800082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3FF-66A7-4887-A33D-D5AD3572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68BC-436B-489C-A7C3-B490CA800082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3FF-66A7-4887-A33D-D5AD3572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2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68BC-436B-489C-A7C3-B490CA800082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3FF-66A7-4887-A33D-D5AD3572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1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68BC-436B-489C-A7C3-B490CA800082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3FF-66A7-4887-A33D-D5AD3572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1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68BC-436B-489C-A7C3-B490CA800082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3FF-66A7-4887-A33D-D5AD3572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2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68BC-436B-489C-A7C3-B490CA800082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3FF-66A7-4887-A33D-D5AD3572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4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68BC-436B-489C-A7C3-B490CA800082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3FF-66A7-4887-A33D-D5AD3572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7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68BC-436B-489C-A7C3-B490CA800082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3FF-66A7-4887-A33D-D5AD3572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7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68BC-436B-489C-A7C3-B490CA800082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3FF-66A7-4887-A33D-D5AD3572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68BC-436B-489C-A7C3-B490CA800082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83FF-66A7-4887-A33D-D5AD3572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968BC-436B-489C-A7C3-B490CA800082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D83FF-66A7-4887-A33D-D5AD35723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9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751" y="1818289"/>
            <a:ext cx="6858000" cy="997991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/>
              <a:t>Which edges matter?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751" y="4411334"/>
            <a:ext cx="7485994" cy="165576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Aayush </a:t>
            </a:r>
            <a:r>
              <a:rPr lang="en-US" sz="2000" dirty="0" smtClean="0"/>
              <a:t>Bansal (CMU), </a:t>
            </a:r>
            <a:r>
              <a:rPr lang="en-US" sz="2000" dirty="0"/>
              <a:t>Adarsh </a:t>
            </a:r>
            <a:r>
              <a:rPr lang="en-US" sz="2000" dirty="0" smtClean="0"/>
              <a:t>Kowdle (Microsoft), Devi Parikh (VT), </a:t>
            </a:r>
            <a:r>
              <a:rPr lang="en-US" sz="2000" dirty="0"/>
              <a:t>Andrew </a:t>
            </a:r>
            <a:r>
              <a:rPr lang="en-US" sz="2000" dirty="0" smtClean="0"/>
              <a:t>Gallagher (Cornell), Larry Zitnick (MSR)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80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677"/>
          <a:stretch/>
        </p:blipFill>
        <p:spPr>
          <a:xfrm>
            <a:off x="0" y="0"/>
            <a:ext cx="916502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8624" y="6296348"/>
            <a:ext cx="207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Eitz</a:t>
            </a:r>
            <a:r>
              <a:rPr lang="en-US" sz="2400" dirty="0" smtClean="0"/>
              <a:t> </a:t>
            </a:r>
            <a:r>
              <a:rPr lang="en-US" sz="2400" dirty="0" err="1" smtClean="0"/>
              <a:t>etal</a:t>
            </a:r>
            <a:r>
              <a:rPr lang="en-US" sz="2400" dirty="0" smtClean="0"/>
              <a:t>., 2011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75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0" y="220717"/>
            <a:ext cx="9053727" cy="5285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8623" y="6296348"/>
            <a:ext cx="272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Cole </a:t>
            </a:r>
            <a:r>
              <a:rPr lang="en-US" sz="2400" dirty="0" err="1" smtClean="0"/>
              <a:t>etal</a:t>
            </a:r>
            <a:r>
              <a:rPr lang="en-US" sz="2400" dirty="0" smtClean="0"/>
              <a:t>., 2008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94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60" y="2043097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Can we isolate the effect of different edge types?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17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41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Synthetic scenes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86" y="1325563"/>
            <a:ext cx="6147209" cy="44346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07056" y="5827337"/>
            <a:ext cx="3979486" cy="394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US" sz="2000" dirty="0" smtClean="0"/>
              <a:t>46 scenes, </a:t>
            </a:r>
            <a:r>
              <a:rPr lang="en-US" sz="2000" dirty="0"/>
              <a:t>Google 3DWarehouse</a:t>
            </a:r>
          </a:p>
        </p:txBody>
      </p:sp>
    </p:spTree>
    <p:extLst>
      <p:ext uri="{BB962C8B-B14F-4D97-AF65-F5344CB8AC3E}">
        <p14:creationId xmlns:p14="http://schemas.microsoft.com/office/powerpoint/2010/main" val="28362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41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Synthetic scenes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774" y="1821803"/>
            <a:ext cx="6034156" cy="436179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30598" y="1434900"/>
            <a:ext cx="3979486" cy="394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US" sz="2400" dirty="0" smtClean="0"/>
              <a:t>Black and white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16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774" y="1814352"/>
            <a:ext cx="6034156" cy="4375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41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Synthetic scenes</a:t>
            </a:r>
            <a:endParaRPr lang="en-US" sz="4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30598" y="1434900"/>
            <a:ext cx="3979486" cy="394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US" sz="2400" dirty="0" smtClean="0"/>
              <a:t>Albedo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88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598" y="1821803"/>
            <a:ext cx="6054634" cy="4361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41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Synthetic scenes</a:t>
            </a:r>
            <a:endParaRPr lang="en-US" sz="4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30598" y="1434900"/>
            <a:ext cx="3979486" cy="394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US" sz="2400" dirty="0" smtClean="0"/>
              <a:t>Gray surface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01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049" y="1825530"/>
            <a:ext cx="6040982" cy="4354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41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Synthetic scenes</a:t>
            </a:r>
            <a:endParaRPr lang="en-US" sz="4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30598" y="1434900"/>
            <a:ext cx="3979486" cy="394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US" sz="2400" dirty="0" smtClean="0"/>
              <a:t>Gray shaded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40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25" y="1829254"/>
            <a:ext cx="6020504" cy="4348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41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Synthetic scenes</a:t>
            </a:r>
            <a:endParaRPr lang="en-US" sz="4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30598" y="1434900"/>
            <a:ext cx="3979486" cy="394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US" sz="2400" dirty="0" smtClean="0"/>
              <a:t>Depth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01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33" y="-25889"/>
            <a:ext cx="7886700" cy="1325563"/>
          </a:xfrm>
        </p:spPr>
        <p:txBody>
          <a:bodyPr/>
          <a:lstStyle/>
          <a:p>
            <a:r>
              <a:rPr lang="en-US" dirty="0" smtClean="0"/>
              <a:t>Edges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506"/>
          <a:stretch/>
        </p:blipFill>
        <p:spPr>
          <a:xfrm>
            <a:off x="4930220" y="1189925"/>
            <a:ext cx="2764256" cy="20079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759"/>
          <a:stretch/>
        </p:blipFill>
        <p:spPr>
          <a:xfrm>
            <a:off x="3242820" y="3856982"/>
            <a:ext cx="2754741" cy="19893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243" y="3842972"/>
            <a:ext cx="2745818" cy="20173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0575"/>
          <a:stretch/>
        </p:blipFill>
        <p:spPr>
          <a:xfrm>
            <a:off x="308138" y="3856982"/>
            <a:ext cx="2764999" cy="19893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50366"/>
          <a:stretch/>
        </p:blipFill>
        <p:spPr>
          <a:xfrm>
            <a:off x="1284992" y="1189925"/>
            <a:ext cx="2772069" cy="20079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394408" y="3197921"/>
            <a:ext cx="1536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RGB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931573" y="3197921"/>
            <a:ext cx="1536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Albedo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22352" y="5860308"/>
            <a:ext cx="1536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Gray surface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05" y="5860308"/>
            <a:ext cx="1536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Gray shaded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776330" y="5846299"/>
            <a:ext cx="1536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Depth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9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34" y="1569405"/>
            <a:ext cx="5395912" cy="37637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7634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Edge types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7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816"/>
          <a:stretch/>
        </p:blipFill>
        <p:spPr>
          <a:xfrm>
            <a:off x="279132" y="1297757"/>
            <a:ext cx="8653460" cy="39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06" y="0"/>
            <a:ext cx="7886700" cy="1325563"/>
          </a:xfrm>
        </p:spPr>
        <p:txBody>
          <a:bodyPr/>
          <a:lstStyle/>
          <a:p>
            <a:r>
              <a:rPr lang="en-US" dirty="0" smtClean="0"/>
              <a:t>Human studies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4959"/>
          <a:stretch/>
        </p:blipFill>
        <p:spPr>
          <a:xfrm>
            <a:off x="556182" y="1325563"/>
            <a:ext cx="5420412" cy="2042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927"/>
          <a:stretch/>
        </p:blipFill>
        <p:spPr>
          <a:xfrm>
            <a:off x="2818812" y="3439184"/>
            <a:ext cx="5961027" cy="183666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54145" y="5566143"/>
            <a:ext cx="6334812" cy="570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US" sz="2400" dirty="0" smtClean="0"/>
              <a:t>265 objects, 11 scene types, 10 subjects per test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09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675" y="0"/>
            <a:ext cx="7886700" cy="132556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02986" y="1206630"/>
            <a:ext cx="5186563" cy="5110097"/>
            <a:chOff x="1100102" y="961533"/>
            <a:chExt cx="6573905" cy="64769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0102" y="961533"/>
              <a:ext cx="6573905" cy="461255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2994" y="5632723"/>
              <a:ext cx="5485018" cy="1805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57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675" y="0"/>
            <a:ext cx="7886700" cy="132556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116" y="1294396"/>
            <a:ext cx="5159153" cy="3428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713" y="4813227"/>
            <a:ext cx="4033905" cy="16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809" y="197711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type of edges do our edge detectors find?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23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46" y="629338"/>
            <a:ext cx="7191375" cy="54673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25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7690"/>
          <a:stretch/>
        </p:blipFill>
        <p:spPr>
          <a:xfrm>
            <a:off x="763571" y="1034040"/>
            <a:ext cx="7240916" cy="4518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5943" y="193015"/>
            <a:ext cx="2828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Precision</a:t>
            </a:r>
            <a:endParaRPr lang="en-US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1837" y="5516250"/>
            <a:ext cx="130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Segoe UI Semilight" panose="020B0402040204020203" pitchFamily="34" charset="0"/>
              </a:rPr>
              <a:t>Depth</a:t>
            </a:r>
            <a:endParaRPr lang="en-US" sz="2400" dirty="0"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4073" y="5516250"/>
            <a:ext cx="130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Segoe UI Semilight" panose="020B0402040204020203" pitchFamily="34" charset="0"/>
              </a:rPr>
              <a:t>Surface normal</a:t>
            </a:r>
            <a:endParaRPr lang="en-US" sz="2400" dirty="0">
              <a:cs typeface="Segoe UI Semilight" panose="020B04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8605" y="5516250"/>
            <a:ext cx="145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Segoe UI Semilight" panose="020B0402040204020203" pitchFamily="34" charset="0"/>
              </a:rPr>
              <a:t>Shadow</a:t>
            </a:r>
            <a:endParaRPr lang="en-US" sz="2400" dirty="0"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0063" y="5516250"/>
            <a:ext cx="145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Segoe UI Semilight" panose="020B0402040204020203" pitchFamily="34" charset="0"/>
              </a:rPr>
              <a:t>Texture</a:t>
            </a:r>
            <a:endParaRPr lang="en-US" sz="2400" dirty="0"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71" y="900901"/>
            <a:ext cx="7254989" cy="4482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5943" y="193015"/>
            <a:ext cx="2828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Recall</a:t>
            </a:r>
            <a:endParaRPr lang="en-US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1837" y="5516250"/>
            <a:ext cx="130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Segoe UI Semilight" panose="020B0402040204020203" pitchFamily="34" charset="0"/>
              </a:rPr>
              <a:t>Depth</a:t>
            </a:r>
            <a:endParaRPr lang="en-US" sz="2400" dirty="0"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4073" y="5516250"/>
            <a:ext cx="130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Segoe UI Semilight" panose="020B0402040204020203" pitchFamily="34" charset="0"/>
              </a:rPr>
              <a:t>Surface normal</a:t>
            </a:r>
            <a:endParaRPr lang="en-US" sz="2400" dirty="0">
              <a:cs typeface="Segoe UI Semilight" panose="020B04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8605" y="5516250"/>
            <a:ext cx="145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Segoe UI Semilight" panose="020B0402040204020203" pitchFamily="34" charset="0"/>
              </a:rPr>
              <a:t>Shadow</a:t>
            </a:r>
            <a:endParaRPr lang="en-US" sz="2400" dirty="0"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0063" y="5516250"/>
            <a:ext cx="145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Segoe UI Semilight" panose="020B0402040204020203" pitchFamily="34" charset="0"/>
              </a:rPr>
              <a:t>Texture</a:t>
            </a:r>
            <a:endParaRPr lang="en-US" sz="2400" dirty="0"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809" y="197711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Can we further improve our edge detectors?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24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76350" y="1860626"/>
            <a:ext cx="1767981" cy="3946740"/>
            <a:chOff x="1276350" y="1860626"/>
            <a:chExt cx="1767981" cy="39467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39" t="50181" r="35855" b="36748"/>
            <a:stretch/>
          </p:blipFill>
          <p:spPr bwMode="auto">
            <a:xfrm>
              <a:off x="1307506" y="4114222"/>
              <a:ext cx="1673819" cy="169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5" t="31048" r="42524" b="50003"/>
            <a:stretch/>
          </p:blipFill>
          <p:spPr bwMode="auto">
            <a:xfrm>
              <a:off x="1276350" y="1860626"/>
              <a:ext cx="1767981" cy="1649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073724" y="2209800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73724" y="2895600"/>
              <a:ext cx="1524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52600" y="4847980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38400" y="4847980"/>
              <a:ext cx="1524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00450" y="1835663"/>
            <a:ext cx="1767982" cy="3971702"/>
            <a:chOff x="3600450" y="1835663"/>
            <a:chExt cx="1767982" cy="39717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81" t="25034" r="21918" b="25986"/>
            <a:stretch/>
          </p:blipFill>
          <p:spPr bwMode="auto">
            <a:xfrm>
              <a:off x="3600450" y="1835663"/>
              <a:ext cx="1767982" cy="1660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1" t="31773" r="21725" b="25742"/>
            <a:stretch/>
          </p:blipFill>
          <p:spPr bwMode="auto">
            <a:xfrm>
              <a:off x="3626503" y="4114222"/>
              <a:ext cx="1741929" cy="1693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332041" y="2143125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37948" y="2589829"/>
              <a:ext cx="1524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24400" y="4963556"/>
              <a:ext cx="1524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67200" y="4974112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24550" y="1818368"/>
            <a:ext cx="1767981" cy="4045363"/>
            <a:chOff x="5924550" y="1818368"/>
            <a:chExt cx="1767981" cy="40453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4550" y="1818368"/>
              <a:ext cx="1767981" cy="1695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4" t="11695" r="10953" b="11747"/>
            <a:stretch/>
          </p:blipFill>
          <p:spPr bwMode="auto">
            <a:xfrm>
              <a:off x="5943023" y="4114223"/>
              <a:ext cx="1749508" cy="1749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6721924" y="2286000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21924" y="2589829"/>
              <a:ext cx="1524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6600" y="5029200"/>
              <a:ext cx="1524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65992" y="5030228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>
          <a:xfrm>
            <a:off x="228600" y="-293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Contour detection</a:t>
            </a:r>
            <a:endParaRPr lang="en-US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023" y="6279598"/>
            <a:ext cx="341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Parikh and Zitnick, CVPR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7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5815" y="1578830"/>
            <a:ext cx="8662450" cy="3768198"/>
            <a:chOff x="575815" y="1578830"/>
            <a:chExt cx="8662450" cy="37681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7634" y="1578830"/>
              <a:ext cx="5395912" cy="376371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38437"/>
            <a:stretch/>
          </p:blipFill>
          <p:spPr>
            <a:xfrm>
              <a:off x="575815" y="1578830"/>
              <a:ext cx="6513140" cy="376819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938123" y="2337846"/>
              <a:ext cx="1772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Albedo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8122" y="3611604"/>
              <a:ext cx="1772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Depth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38121" y="4073269"/>
              <a:ext cx="2300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Surface normal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8120" y="4832285"/>
              <a:ext cx="1772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Shadow</a:t>
              </a:r>
              <a:endParaRPr lang="en-US" sz="2400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7634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Edge types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87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0" y="744393"/>
            <a:ext cx="8585847" cy="516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897963"/>
          </a:xfrm>
        </p:spPr>
        <p:txBody>
          <a:bodyPr/>
          <a:lstStyle/>
          <a:p>
            <a:r>
              <a:rPr lang="en-US" dirty="0" smtClean="0"/>
              <a:t>Depth and </a:t>
            </a:r>
            <a:r>
              <a:rPr lang="en-US" dirty="0" smtClean="0"/>
              <a:t>surface normal edges are most informative for recognition</a:t>
            </a:r>
          </a:p>
          <a:p>
            <a:r>
              <a:rPr lang="en-US" dirty="0" smtClean="0"/>
              <a:t>Most automatic edge detectors find a significant number of albedo and shadow edges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4132703"/>
            <a:ext cx="7886700" cy="665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Better methods for evaluating edge detectors?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4933180"/>
            <a:ext cx="7886700" cy="665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Are lines important or just edges?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941" y="1628318"/>
            <a:ext cx="8307961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Which are useful for recognition?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16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html:file://C:\larryz\papers\Reading\Roberts.mht!http://www.packet.cc/images/mach-per-fig10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9"/>
          <a:stretch/>
        </p:blipFill>
        <p:spPr bwMode="auto">
          <a:xfrm>
            <a:off x="2495615" y="323850"/>
            <a:ext cx="5276850" cy="552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78224" y="6212264"/>
            <a:ext cx="207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Roberts, 1965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94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92" y="526162"/>
            <a:ext cx="6332161" cy="4867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1109" y="6212264"/>
            <a:ext cx="430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Huttenlocher</a:t>
            </a:r>
            <a:r>
              <a:rPr lang="en-US" sz="2400" dirty="0" smtClean="0"/>
              <a:t> and Ullman, 1987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255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68" y="1008668"/>
            <a:ext cx="7773526" cy="3743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6324" y="6180733"/>
            <a:ext cx="352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Jain and </a:t>
            </a:r>
            <a:r>
              <a:rPr lang="en-US" sz="2400" dirty="0" err="1" smtClean="0"/>
              <a:t>Farrokhnia</a:t>
            </a:r>
            <a:r>
              <a:rPr lang="en-US" sz="2400" dirty="0" smtClean="0"/>
              <a:t>, 1990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80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10" y="1568795"/>
            <a:ext cx="4184120" cy="2849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244" y="1754357"/>
            <a:ext cx="3651378" cy="2663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78224" y="6212264"/>
            <a:ext cx="207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Kanade</a:t>
            </a:r>
            <a:r>
              <a:rPr lang="en-US" sz="2400" dirty="0" smtClean="0"/>
              <a:t>, 1981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9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203</Words>
  <Application>Microsoft Office PowerPoint</Application>
  <PresentationFormat>On-screen Show (4:3)</PresentationFormat>
  <Paragraphs>61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Segoe UI Semilight</vt:lpstr>
      <vt:lpstr>Office Theme</vt:lpstr>
      <vt:lpstr>Which edges matter?</vt:lpstr>
      <vt:lpstr>Edge types</vt:lpstr>
      <vt:lpstr>Edge types</vt:lpstr>
      <vt:lpstr>Which are useful for recognition?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we isolate the effect of different edge types?</vt:lpstr>
      <vt:lpstr>Synthetic scenes</vt:lpstr>
      <vt:lpstr>Synthetic scenes</vt:lpstr>
      <vt:lpstr>Synthetic scenes</vt:lpstr>
      <vt:lpstr>Synthetic scenes</vt:lpstr>
      <vt:lpstr>Synthetic scenes</vt:lpstr>
      <vt:lpstr>Synthetic scenes</vt:lpstr>
      <vt:lpstr>Edges</vt:lpstr>
      <vt:lpstr>PowerPoint Presentation</vt:lpstr>
      <vt:lpstr>Human studies</vt:lpstr>
      <vt:lpstr>Results</vt:lpstr>
      <vt:lpstr>Results</vt:lpstr>
      <vt:lpstr>What type of edges do our edge detectors find?</vt:lpstr>
      <vt:lpstr>PowerPoint Presentation</vt:lpstr>
      <vt:lpstr>PowerPoint Presentation</vt:lpstr>
      <vt:lpstr>PowerPoint Presentation</vt:lpstr>
      <vt:lpstr>Can we further improve our edge detectors?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edges matter?</dc:title>
  <dc:creator>Larry Zitnick</dc:creator>
  <cp:lastModifiedBy>Larry Zitnick</cp:lastModifiedBy>
  <cp:revision>15</cp:revision>
  <dcterms:created xsi:type="dcterms:W3CDTF">2013-11-30T21:49:19Z</dcterms:created>
  <dcterms:modified xsi:type="dcterms:W3CDTF">2013-12-08T00:35:04Z</dcterms:modified>
</cp:coreProperties>
</file>